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9" r:id="rId2"/>
    <p:sldId id="333" r:id="rId3"/>
    <p:sldId id="344" r:id="rId4"/>
    <p:sldId id="345" r:id="rId5"/>
    <p:sldId id="346" r:id="rId6"/>
    <p:sldId id="347" r:id="rId7"/>
    <p:sldId id="348" r:id="rId8"/>
    <p:sldId id="350" r:id="rId9"/>
    <p:sldId id="352" r:id="rId10"/>
    <p:sldId id="355" r:id="rId11"/>
    <p:sldId id="356" r:id="rId12"/>
    <p:sldId id="343" r:id="rId13"/>
    <p:sldId id="357" r:id="rId14"/>
    <p:sldId id="349" r:id="rId15"/>
  </p:sldIdLst>
  <p:sldSz cx="9144000" cy="5143500" type="screen16x9"/>
  <p:notesSz cx="6934200" cy="92329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" initials="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46B1C7"/>
    <a:srgbClr val="46B1C6"/>
    <a:srgbClr val="EEEEEE"/>
    <a:srgbClr val="B9B9B9"/>
    <a:srgbClr val="B4D0DB"/>
    <a:srgbClr val="4FAEC5"/>
    <a:srgbClr val="89888E"/>
    <a:srgbClr val="83C6D6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8" autoAdjust="0"/>
    <p:restoredTop sz="80851" autoAdjust="0"/>
  </p:normalViewPr>
  <p:slideViewPr>
    <p:cSldViewPr snapToGrid="0" snapToObjects="1">
      <p:cViewPr varScale="1">
        <p:scale>
          <a:sx n="126" d="100"/>
          <a:sy n="126" d="100"/>
        </p:scale>
        <p:origin x="744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2616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63C63-1DD5-4241-AE0F-5560BE24C87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2B2E5B-4931-44BC-89B6-8AA993CBD17B}">
      <dgm:prSet custT="1"/>
      <dgm:spPr/>
      <dgm:t>
        <a:bodyPr/>
        <a:lstStyle/>
        <a:p>
          <a:r>
            <a:rPr lang="en-US" sz="1200" dirty="0"/>
            <a:t>Can we use Machine Learning (ML) to detect money laundering?</a:t>
          </a:r>
        </a:p>
      </dgm:t>
    </dgm:pt>
    <dgm:pt modelId="{567227DD-2E82-4F5D-B00A-672CD18D0DE9}" type="parTrans" cxnId="{03C31FB0-1031-4D25-8E5E-84543A017545}">
      <dgm:prSet/>
      <dgm:spPr/>
      <dgm:t>
        <a:bodyPr/>
        <a:lstStyle/>
        <a:p>
          <a:endParaRPr lang="en-US"/>
        </a:p>
      </dgm:t>
    </dgm:pt>
    <dgm:pt modelId="{FBB13045-A49E-4121-B7D4-8798E7C376A8}" type="sibTrans" cxnId="{03C31FB0-1031-4D25-8E5E-84543A017545}">
      <dgm:prSet/>
      <dgm:spPr/>
      <dgm:t>
        <a:bodyPr/>
        <a:lstStyle/>
        <a:p>
          <a:endParaRPr lang="en-US"/>
        </a:p>
      </dgm:t>
    </dgm:pt>
    <dgm:pt modelId="{62770F84-E00A-4B46-8B89-D55B1BDDD68B}">
      <dgm:prSet/>
      <dgm:spPr/>
      <dgm:t>
        <a:bodyPr/>
        <a:lstStyle/>
        <a:p>
          <a:r>
            <a:rPr lang="en-US" dirty="0"/>
            <a:t>Gathered, cleaned, translated and joined data sets</a:t>
          </a:r>
        </a:p>
      </dgm:t>
    </dgm:pt>
    <dgm:pt modelId="{3AA3C431-FFF3-41FE-A9A7-3A794FB8A316}" type="parTrans" cxnId="{0D38C06E-A20E-49C5-83EC-97C2FD16401E}">
      <dgm:prSet/>
      <dgm:spPr/>
      <dgm:t>
        <a:bodyPr/>
        <a:lstStyle/>
        <a:p>
          <a:endParaRPr lang="en-US"/>
        </a:p>
      </dgm:t>
    </dgm:pt>
    <dgm:pt modelId="{1F315820-3275-4E02-AF53-11330D953521}" type="sibTrans" cxnId="{0D38C06E-A20E-49C5-83EC-97C2FD16401E}">
      <dgm:prSet/>
      <dgm:spPr/>
      <dgm:t>
        <a:bodyPr/>
        <a:lstStyle/>
        <a:p>
          <a:endParaRPr lang="en-US"/>
        </a:p>
      </dgm:t>
    </dgm:pt>
    <dgm:pt modelId="{0B73FC9C-231A-4655-B70D-07FEF2D0F18C}">
      <dgm:prSet/>
      <dgm:spPr/>
      <dgm:t>
        <a:bodyPr/>
        <a:lstStyle/>
        <a:p>
          <a:r>
            <a:rPr lang="en-US" dirty="0"/>
            <a:t>Identified classifying characteristic. Ran data through ML.</a:t>
          </a:r>
        </a:p>
      </dgm:t>
    </dgm:pt>
    <dgm:pt modelId="{F7A547A9-434E-44D4-8038-289414AC4D25}" type="parTrans" cxnId="{B6CEEE88-0143-4C79-A1BF-F1D5DD0AAF9A}">
      <dgm:prSet/>
      <dgm:spPr/>
      <dgm:t>
        <a:bodyPr/>
        <a:lstStyle/>
        <a:p>
          <a:endParaRPr lang="en-US"/>
        </a:p>
      </dgm:t>
    </dgm:pt>
    <dgm:pt modelId="{E91B481D-B365-4922-B146-3824EB6CB373}" type="sibTrans" cxnId="{B6CEEE88-0143-4C79-A1BF-F1D5DD0AAF9A}">
      <dgm:prSet/>
      <dgm:spPr/>
      <dgm:t>
        <a:bodyPr/>
        <a:lstStyle/>
        <a:p>
          <a:endParaRPr lang="en-US"/>
        </a:p>
      </dgm:t>
    </dgm:pt>
    <dgm:pt modelId="{058B57F2-5DF5-4495-97CD-75782154BFE9}">
      <dgm:prSet/>
      <dgm:spPr/>
      <dgm:t>
        <a:bodyPr/>
        <a:lstStyle/>
        <a:p>
          <a:r>
            <a:rPr lang="en-US" dirty="0"/>
            <a:t>Created prediction model and data </a:t>
          </a:r>
          <a:r>
            <a:rPr lang="en-US" dirty="0" err="1"/>
            <a:t>visulization</a:t>
          </a:r>
          <a:endParaRPr lang="en-US" dirty="0"/>
        </a:p>
      </dgm:t>
    </dgm:pt>
    <dgm:pt modelId="{460115A3-B9EA-4CB0-A4A0-406ACFC204BC}" type="parTrans" cxnId="{A0D6C442-79D4-4698-84C3-17E7DB2E1585}">
      <dgm:prSet/>
      <dgm:spPr/>
      <dgm:t>
        <a:bodyPr/>
        <a:lstStyle/>
        <a:p>
          <a:endParaRPr lang="en-US"/>
        </a:p>
      </dgm:t>
    </dgm:pt>
    <dgm:pt modelId="{FF7F9605-7545-4166-847E-19513E9E8627}" type="sibTrans" cxnId="{A0D6C442-79D4-4698-84C3-17E7DB2E1585}">
      <dgm:prSet/>
      <dgm:spPr/>
      <dgm:t>
        <a:bodyPr/>
        <a:lstStyle/>
        <a:p>
          <a:endParaRPr lang="en-US"/>
        </a:p>
      </dgm:t>
    </dgm:pt>
    <dgm:pt modelId="{92EE6CD0-B5A7-4EE4-943D-54B9D3FDA612}" type="pres">
      <dgm:prSet presAssocID="{41E63C63-1DD5-4241-AE0F-5560BE24C87A}" presName="CompostProcess" presStyleCnt="0">
        <dgm:presLayoutVars>
          <dgm:dir/>
          <dgm:resizeHandles val="exact"/>
        </dgm:presLayoutVars>
      </dgm:prSet>
      <dgm:spPr/>
    </dgm:pt>
    <dgm:pt modelId="{4A9FAE4A-453D-4919-9833-7D9F06DDEC6E}" type="pres">
      <dgm:prSet presAssocID="{41E63C63-1DD5-4241-AE0F-5560BE24C87A}" presName="arrow" presStyleLbl="bgShp" presStyleIdx="0" presStyleCnt="1"/>
      <dgm:spPr>
        <a:solidFill>
          <a:srgbClr val="46B1C6"/>
        </a:solidFill>
      </dgm:spPr>
    </dgm:pt>
    <dgm:pt modelId="{9FB53BAB-944F-4C53-91CF-66D6ECABD033}" type="pres">
      <dgm:prSet presAssocID="{41E63C63-1DD5-4241-AE0F-5560BE24C87A}" presName="linearProcess" presStyleCnt="0"/>
      <dgm:spPr/>
    </dgm:pt>
    <dgm:pt modelId="{98A001F3-4B6A-45E8-A40F-5DB3D94A8166}" type="pres">
      <dgm:prSet presAssocID="{9B2B2E5B-4931-44BC-89B6-8AA993CBD17B}" presName="textNode" presStyleLbl="node1" presStyleIdx="0" presStyleCnt="4">
        <dgm:presLayoutVars>
          <dgm:bulletEnabled val="1"/>
        </dgm:presLayoutVars>
      </dgm:prSet>
      <dgm:spPr/>
    </dgm:pt>
    <dgm:pt modelId="{64E9B75A-1920-4758-8DA3-ECA8D885D414}" type="pres">
      <dgm:prSet presAssocID="{FBB13045-A49E-4121-B7D4-8798E7C376A8}" presName="sibTrans" presStyleCnt="0"/>
      <dgm:spPr/>
    </dgm:pt>
    <dgm:pt modelId="{3944B68D-E285-4C5A-AE27-0A5016CEA44A}" type="pres">
      <dgm:prSet presAssocID="{62770F84-E00A-4B46-8B89-D55B1BDDD68B}" presName="textNode" presStyleLbl="node1" presStyleIdx="1" presStyleCnt="4">
        <dgm:presLayoutVars>
          <dgm:bulletEnabled val="1"/>
        </dgm:presLayoutVars>
      </dgm:prSet>
      <dgm:spPr/>
    </dgm:pt>
    <dgm:pt modelId="{6F72C111-91FF-465D-BEA2-064BD3A37EDA}" type="pres">
      <dgm:prSet presAssocID="{1F315820-3275-4E02-AF53-11330D953521}" presName="sibTrans" presStyleCnt="0"/>
      <dgm:spPr/>
    </dgm:pt>
    <dgm:pt modelId="{249BBD52-D009-4FD9-A268-14EA19B41881}" type="pres">
      <dgm:prSet presAssocID="{0B73FC9C-231A-4655-B70D-07FEF2D0F18C}" presName="textNode" presStyleLbl="node1" presStyleIdx="2" presStyleCnt="4">
        <dgm:presLayoutVars>
          <dgm:bulletEnabled val="1"/>
        </dgm:presLayoutVars>
      </dgm:prSet>
      <dgm:spPr/>
    </dgm:pt>
    <dgm:pt modelId="{63DAE941-DD54-428C-8C8D-28DFE0F99117}" type="pres">
      <dgm:prSet presAssocID="{E91B481D-B365-4922-B146-3824EB6CB373}" presName="sibTrans" presStyleCnt="0"/>
      <dgm:spPr/>
    </dgm:pt>
    <dgm:pt modelId="{B49891C6-41EB-45EC-B1CD-135B75FECD1C}" type="pres">
      <dgm:prSet presAssocID="{058B57F2-5DF5-4495-97CD-75782154BFE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C83D79B9-0968-4F8C-8C9A-FC6E002B4914}" type="presOf" srcId="{0B73FC9C-231A-4655-B70D-07FEF2D0F18C}" destId="{249BBD52-D009-4FD9-A268-14EA19B41881}" srcOrd="0" destOrd="0" presId="urn:microsoft.com/office/officeart/2005/8/layout/hProcess9"/>
    <dgm:cxn modelId="{A0D6C442-79D4-4698-84C3-17E7DB2E1585}" srcId="{41E63C63-1DD5-4241-AE0F-5560BE24C87A}" destId="{058B57F2-5DF5-4495-97CD-75782154BFE9}" srcOrd="3" destOrd="0" parTransId="{460115A3-B9EA-4CB0-A4A0-406ACFC204BC}" sibTransId="{FF7F9605-7545-4166-847E-19513E9E8627}"/>
    <dgm:cxn modelId="{0E813CC9-18C8-4AAE-895B-C53B3E65E444}" type="presOf" srcId="{058B57F2-5DF5-4495-97CD-75782154BFE9}" destId="{B49891C6-41EB-45EC-B1CD-135B75FECD1C}" srcOrd="0" destOrd="0" presId="urn:microsoft.com/office/officeart/2005/8/layout/hProcess9"/>
    <dgm:cxn modelId="{5D6D6798-EAAB-4BC9-B3B8-96AC993E50ED}" type="presOf" srcId="{62770F84-E00A-4B46-8B89-D55B1BDDD68B}" destId="{3944B68D-E285-4C5A-AE27-0A5016CEA44A}" srcOrd="0" destOrd="0" presId="urn:microsoft.com/office/officeart/2005/8/layout/hProcess9"/>
    <dgm:cxn modelId="{D26E3457-EA06-4985-8A2D-2B75AE064146}" type="presOf" srcId="{9B2B2E5B-4931-44BC-89B6-8AA993CBD17B}" destId="{98A001F3-4B6A-45E8-A40F-5DB3D94A8166}" srcOrd="0" destOrd="0" presId="urn:microsoft.com/office/officeart/2005/8/layout/hProcess9"/>
    <dgm:cxn modelId="{B6CEEE88-0143-4C79-A1BF-F1D5DD0AAF9A}" srcId="{41E63C63-1DD5-4241-AE0F-5560BE24C87A}" destId="{0B73FC9C-231A-4655-B70D-07FEF2D0F18C}" srcOrd="2" destOrd="0" parTransId="{F7A547A9-434E-44D4-8038-289414AC4D25}" sibTransId="{E91B481D-B365-4922-B146-3824EB6CB373}"/>
    <dgm:cxn modelId="{CB0799EE-B1A4-4EBF-B9B6-2343BC9D2E1F}" type="presOf" srcId="{41E63C63-1DD5-4241-AE0F-5560BE24C87A}" destId="{92EE6CD0-B5A7-4EE4-943D-54B9D3FDA612}" srcOrd="0" destOrd="0" presId="urn:microsoft.com/office/officeart/2005/8/layout/hProcess9"/>
    <dgm:cxn modelId="{03C31FB0-1031-4D25-8E5E-84543A017545}" srcId="{41E63C63-1DD5-4241-AE0F-5560BE24C87A}" destId="{9B2B2E5B-4931-44BC-89B6-8AA993CBD17B}" srcOrd="0" destOrd="0" parTransId="{567227DD-2E82-4F5D-B00A-672CD18D0DE9}" sibTransId="{FBB13045-A49E-4121-B7D4-8798E7C376A8}"/>
    <dgm:cxn modelId="{0D38C06E-A20E-49C5-83EC-97C2FD16401E}" srcId="{41E63C63-1DD5-4241-AE0F-5560BE24C87A}" destId="{62770F84-E00A-4B46-8B89-D55B1BDDD68B}" srcOrd="1" destOrd="0" parTransId="{3AA3C431-FFF3-41FE-A9A7-3A794FB8A316}" sibTransId="{1F315820-3275-4E02-AF53-11330D953521}"/>
    <dgm:cxn modelId="{5B921BA1-1CDB-45DF-B8B1-688938FF10A2}" type="presParOf" srcId="{92EE6CD0-B5A7-4EE4-943D-54B9D3FDA612}" destId="{4A9FAE4A-453D-4919-9833-7D9F06DDEC6E}" srcOrd="0" destOrd="0" presId="urn:microsoft.com/office/officeart/2005/8/layout/hProcess9"/>
    <dgm:cxn modelId="{0FA598A9-059D-44E7-837B-5FD909183EDD}" type="presParOf" srcId="{92EE6CD0-B5A7-4EE4-943D-54B9D3FDA612}" destId="{9FB53BAB-944F-4C53-91CF-66D6ECABD033}" srcOrd="1" destOrd="0" presId="urn:microsoft.com/office/officeart/2005/8/layout/hProcess9"/>
    <dgm:cxn modelId="{0844B215-AFB9-46EB-909C-0B3717114207}" type="presParOf" srcId="{9FB53BAB-944F-4C53-91CF-66D6ECABD033}" destId="{98A001F3-4B6A-45E8-A40F-5DB3D94A8166}" srcOrd="0" destOrd="0" presId="urn:microsoft.com/office/officeart/2005/8/layout/hProcess9"/>
    <dgm:cxn modelId="{A59D6FDD-7221-4826-B8BA-77954676404B}" type="presParOf" srcId="{9FB53BAB-944F-4C53-91CF-66D6ECABD033}" destId="{64E9B75A-1920-4758-8DA3-ECA8D885D414}" srcOrd="1" destOrd="0" presId="urn:microsoft.com/office/officeart/2005/8/layout/hProcess9"/>
    <dgm:cxn modelId="{3177C701-E7A9-4214-B551-1F3E928A098F}" type="presParOf" srcId="{9FB53BAB-944F-4C53-91CF-66D6ECABD033}" destId="{3944B68D-E285-4C5A-AE27-0A5016CEA44A}" srcOrd="2" destOrd="0" presId="urn:microsoft.com/office/officeart/2005/8/layout/hProcess9"/>
    <dgm:cxn modelId="{5B5663FC-9718-4A6A-913A-C78D65956EE3}" type="presParOf" srcId="{9FB53BAB-944F-4C53-91CF-66D6ECABD033}" destId="{6F72C111-91FF-465D-BEA2-064BD3A37EDA}" srcOrd="3" destOrd="0" presId="urn:microsoft.com/office/officeart/2005/8/layout/hProcess9"/>
    <dgm:cxn modelId="{5DC32C6E-584E-40AE-BFB4-5E9884810171}" type="presParOf" srcId="{9FB53BAB-944F-4C53-91CF-66D6ECABD033}" destId="{249BBD52-D009-4FD9-A268-14EA19B41881}" srcOrd="4" destOrd="0" presId="urn:microsoft.com/office/officeart/2005/8/layout/hProcess9"/>
    <dgm:cxn modelId="{DD6C51F0-82F5-4111-AA6E-4BA84CF7405A}" type="presParOf" srcId="{9FB53BAB-944F-4C53-91CF-66D6ECABD033}" destId="{63DAE941-DD54-428C-8C8D-28DFE0F99117}" srcOrd="5" destOrd="0" presId="urn:microsoft.com/office/officeart/2005/8/layout/hProcess9"/>
    <dgm:cxn modelId="{5620D15E-A75D-4513-916A-3BA7E3A0781B}" type="presParOf" srcId="{9FB53BAB-944F-4C53-91CF-66D6ECABD033}" destId="{B49891C6-41EB-45EC-B1CD-135B75FECD1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FAE4A-453D-4919-9833-7D9F06DDEC6E}">
      <dsp:nvSpPr>
        <dsp:cNvPr id="0" name=""/>
        <dsp:cNvSpPr/>
      </dsp:nvSpPr>
      <dsp:spPr>
        <a:xfrm>
          <a:off x="631626" y="0"/>
          <a:ext cx="7158438" cy="2427890"/>
        </a:xfrm>
        <a:prstGeom prst="rightArrow">
          <a:avLst/>
        </a:prstGeom>
        <a:solidFill>
          <a:srgbClr val="46B1C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001F3-4B6A-45E8-A40F-5DB3D94A8166}">
      <dsp:nvSpPr>
        <dsp:cNvPr id="0" name=""/>
        <dsp:cNvSpPr/>
      </dsp:nvSpPr>
      <dsp:spPr>
        <a:xfrm>
          <a:off x="4214" y="728367"/>
          <a:ext cx="2027292" cy="971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Can we use Machine Learning (ML) to detect money laundering?</a:t>
          </a:r>
        </a:p>
      </dsp:txBody>
      <dsp:txXfrm>
        <a:off x="51622" y="775775"/>
        <a:ext cx="1932476" cy="876340"/>
      </dsp:txXfrm>
    </dsp:sp>
    <dsp:sp modelId="{3944B68D-E285-4C5A-AE27-0A5016CEA44A}">
      <dsp:nvSpPr>
        <dsp:cNvPr id="0" name=""/>
        <dsp:cNvSpPr/>
      </dsp:nvSpPr>
      <dsp:spPr>
        <a:xfrm>
          <a:off x="2132871" y="728367"/>
          <a:ext cx="2027292" cy="971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Gathered, cleaned, translated and joined data sets</a:t>
          </a:r>
        </a:p>
      </dsp:txBody>
      <dsp:txXfrm>
        <a:off x="2180279" y="775775"/>
        <a:ext cx="1932476" cy="876340"/>
      </dsp:txXfrm>
    </dsp:sp>
    <dsp:sp modelId="{249BBD52-D009-4FD9-A268-14EA19B41881}">
      <dsp:nvSpPr>
        <dsp:cNvPr id="0" name=""/>
        <dsp:cNvSpPr/>
      </dsp:nvSpPr>
      <dsp:spPr>
        <a:xfrm>
          <a:off x="4261528" y="728367"/>
          <a:ext cx="2027292" cy="971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Identified classifying characteristic. Ran data through ML.</a:t>
          </a:r>
        </a:p>
      </dsp:txBody>
      <dsp:txXfrm>
        <a:off x="4308936" y="775775"/>
        <a:ext cx="1932476" cy="876340"/>
      </dsp:txXfrm>
    </dsp:sp>
    <dsp:sp modelId="{B49891C6-41EB-45EC-B1CD-135B75FECD1C}">
      <dsp:nvSpPr>
        <dsp:cNvPr id="0" name=""/>
        <dsp:cNvSpPr/>
      </dsp:nvSpPr>
      <dsp:spPr>
        <a:xfrm>
          <a:off x="6390184" y="728367"/>
          <a:ext cx="2027292" cy="971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Created prediction model and data </a:t>
          </a:r>
          <a:r>
            <a:rPr lang="en-US" sz="1500" kern="1200" dirty="0" err="1"/>
            <a:t>visulization</a:t>
          </a:r>
          <a:endParaRPr lang="en-US" sz="1500" kern="1200" dirty="0"/>
        </a:p>
      </dsp:txBody>
      <dsp:txXfrm>
        <a:off x="6437592" y="775775"/>
        <a:ext cx="1932476" cy="876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r">
              <a:defRPr sz="1200" smtClean="0"/>
            </a:lvl1pPr>
          </a:lstStyle>
          <a:p>
            <a:pPr>
              <a:defRPr/>
            </a:pPr>
            <a:fld id="{3EDA870B-C368-1F48-9273-AA4F012C97CE}" type="datetimeFigureOut">
              <a:rPr lang="en-US"/>
              <a:pPr>
                <a:defRPr/>
              </a:pPr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6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9BDFE09-8A08-374C-A7F8-5BE2C6D41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654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r">
              <a:defRPr sz="1200" smtClean="0"/>
            </a:lvl1pPr>
          </a:lstStyle>
          <a:p>
            <a:pPr>
              <a:defRPr/>
            </a:pPr>
            <a:fld id="{A4FDADD6-49CF-5343-9626-4C9109E86FC9}" type="datetimeFigureOut">
              <a:rPr lang="en-US"/>
              <a:pPr>
                <a:defRPr/>
              </a:pPr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693738"/>
            <a:ext cx="6153150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71" tIns="46185" rIns="92371" bIns="4618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71" tIns="46185" rIns="92371" bIns="4618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F75D8F5-B58E-D647-AE1C-4EB1FCB82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61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75D8F5-B58E-D647-AE1C-4EB1FCB827A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6862204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36B14-0326-F944-9B19-7ECCFD37A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1505" y="149449"/>
            <a:ext cx="7103301" cy="580171"/>
          </a:xfrm>
          <a:prstGeom prst="rect">
            <a:avLst/>
          </a:prstGeom>
        </p:spPr>
        <p:txBody>
          <a:bodyPr lIns="57397" tIns="28698" rIns="57397" bIns="28698"/>
          <a:lstStyle>
            <a:lvl1pPr algn="l"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8655" y="1209065"/>
            <a:ext cx="7633024" cy="3013770"/>
          </a:xfrm>
          <a:prstGeom prst="rect">
            <a:avLst/>
          </a:prstGeom>
        </p:spPr>
        <p:txBody>
          <a:bodyPr lIns="57397" tIns="28698" rIns="57397" bIns="28698"/>
          <a:lstStyle>
            <a:lvl1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6540" y="-62498"/>
            <a:ext cx="1746225" cy="7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55" y="800888"/>
            <a:ext cx="7103301" cy="580171"/>
          </a:xfrm>
          <a:prstGeom prst="rect">
            <a:avLst/>
          </a:prstGeom>
        </p:spPr>
        <p:txBody>
          <a:bodyPr lIns="57397" tIns="28698" rIns="57397" bIns="28698"/>
          <a:lstStyle>
            <a:lvl1pPr algn="l"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55" y="1567276"/>
            <a:ext cx="7633024" cy="3013770"/>
          </a:xfrm>
          <a:prstGeom prst="rect">
            <a:avLst/>
          </a:prstGeom>
        </p:spPr>
        <p:txBody>
          <a:bodyPr lIns="57397" tIns="28698" rIns="57397" bIns="28698"/>
          <a:lstStyle>
            <a:lvl1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B78003-2EE1-0F48-A01E-DE4E7DACE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78518"/>
      </p:ext>
    </p:extLst>
  </p:cSld>
  <p:clrMapOvr>
    <a:masterClrMapping/>
  </p:clrMapOvr>
  <p:transition/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46B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082367" y="4835723"/>
            <a:ext cx="352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Cornell Tech #Fintech16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31042" y="1455919"/>
            <a:ext cx="3481916" cy="1384995"/>
            <a:chOff x="2831042" y="1879253"/>
            <a:chExt cx="3481916" cy="1384995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831042" y="1879253"/>
              <a:ext cx="3481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Project</a:t>
              </a:r>
              <a:r>
                <a:rPr lang="en-US" baseline="0" dirty="0">
                  <a:solidFill>
                    <a:schemeClr val="bg1"/>
                  </a:solidFill>
                </a:rPr>
                <a:t> </a:t>
              </a:r>
              <a:r>
                <a:rPr lang="en-US" sz="6000" b="1" baseline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DUNS</a:t>
              </a:r>
              <a:endPara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56525" y="2894916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&gt;Start Detecting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44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2831042" y="1879253"/>
            <a:ext cx="3481916" cy="1384995"/>
            <a:chOff x="2831042" y="2063919"/>
            <a:chExt cx="3481916" cy="1384995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2831042" y="2063919"/>
              <a:ext cx="3481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Project</a:t>
              </a:r>
              <a:r>
                <a:rPr lang="en-US" baseline="0" dirty="0">
                  <a:solidFill>
                    <a:schemeClr val="tx1"/>
                  </a:solidFill>
                </a:rPr>
                <a:t> </a:t>
              </a:r>
              <a:r>
                <a:rPr lang="en-US" sz="6000" b="1" baseline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DUNS</a:t>
              </a:r>
              <a:endParaRPr lang="en-US" sz="6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56525" y="3079582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&gt;Start Detecting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7082367" y="4835723"/>
            <a:ext cx="352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Cornell Tech #Fintech16</a:t>
            </a:r>
          </a:p>
        </p:txBody>
      </p:sp>
    </p:spTree>
    <p:extLst>
      <p:ext uri="{BB962C8B-B14F-4D97-AF65-F5344CB8AC3E}">
        <p14:creationId xmlns:p14="http://schemas.microsoft.com/office/powerpoint/2010/main" val="56634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>
          <a:effectLst/>
        </p:spPr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>
          <a:effectLst/>
        </p:spPr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effectLst/>
        </p:spPr>
        <p:txBody>
          <a:bodyPr/>
          <a:lstStyle/>
          <a:p>
            <a:fld id="{93AE1883-0942-4AA3-9DB2-9C7C3A0314B1}" type="slidenum">
              <a:rPr lang="en-US" smtClean="0">
                <a:effectLst/>
              </a:rPr>
              <a:t>‹#›</a:t>
            </a:fld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68409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53525" cy="503767"/>
          </a:xfrm>
          <a:prstGeom prst="rect">
            <a:avLst/>
          </a:prstGeom>
          <a:solidFill>
            <a:srgbClr val="46B1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B78003-2EE1-0F48-A01E-DE4E7DACE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2933" y="-73539"/>
            <a:ext cx="1839436" cy="7630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3" r:id="rId3"/>
    <p:sldLayoutId id="2147483685" r:id="rId4"/>
    <p:sldLayoutId id="2147483686" r:id="rId5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Courier New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hare.proto.io/HLERWZ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%20at767@cornell.edu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%22daw284@cornell.edu%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h2609@stern.nyu.edu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hyperlink" Target="mailto:hrj26@cornell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90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232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6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Getting a real data set of banking transactions to test our algorithms on.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algorithm creates models and predictions that make sense.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Building front end of project.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9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98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710" y="1404737"/>
            <a:ext cx="75028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Currency activity including multiple transactions greater than $10,000.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Currency activity (single and multiple transactions) below the $10,000 reporting requirement (e.g., between $7,000 and $10,000).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Currency transactions involving multiple lower dollar transactions (e.g., $3,000) that over a period of time (e.g., 15 days) aggregate to a substantial sum of money (e.g., $30,000).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Currency transactions aggregated by customer name, tax identification number, or customer information file number.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0710" y="660417"/>
            <a:ext cx="7320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Federal Financial Institutions Examination Council</a:t>
            </a:r>
            <a:r>
              <a:rPr lang="en-US" dirty="0"/>
              <a:t>: SARS Reporting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1782560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593368"/>
            <a:ext cx="5723008" cy="44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701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44331"/>
            <a:ext cx="9153525" cy="2081235"/>
          </a:xfrm>
          <a:prstGeom prst="rect">
            <a:avLst/>
          </a:prstGeom>
          <a:solidFill>
            <a:srgbClr val="46B1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305" y="365426"/>
            <a:ext cx="4757391" cy="58017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Team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 l="17259" t="3735" r="16074" b="7641"/>
          <a:stretch/>
        </p:blipFill>
        <p:spPr bwMode="auto">
          <a:xfrm>
            <a:off x="2795520" y="1079812"/>
            <a:ext cx="1394716" cy="13716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450836" y="2678538"/>
            <a:ext cx="2008261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Diego </a:t>
            </a:r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Wolfsdorf</a:t>
            </a:r>
            <a:endParaRPr lang="en-US" sz="1800" dirty="0">
              <a:solidFill>
                <a:srgbClr val="215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78" t="2445" r="9801" b="23831"/>
          <a:stretch/>
        </p:blipFill>
        <p:spPr>
          <a:xfrm>
            <a:off x="5118101" y="1079812"/>
            <a:ext cx="1228849" cy="1371600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639359" y="2678538"/>
            <a:ext cx="2008261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Anagha</a:t>
            </a:r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Todalbagi</a:t>
            </a:r>
            <a:endParaRPr lang="en-US" sz="1800" dirty="0">
              <a:solidFill>
                <a:srgbClr val="215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898" t="10226" r="2096" b="9111"/>
          <a:stretch/>
        </p:blipFill>
        <p:spPr>
          <a:xfrm>
            <a:off x="7161002" y="1079812"/>
            <a:ext cx="1314384" cy="1371600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726991" y="2678538"/>
            <a:ext cx="2206144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Ryan Jang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245" y="3029729"/>
            <a:ext cx="235531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NYU Stern MBA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Data Science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jh2609@stern.nyu.edu</a:t>
            </a: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7759" y="3040628"/>
            <a:ext cx="21744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Cornell Tech MEng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daw284@cornell.edu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2576" y="3040628"/>
            <a:ext cx="21744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Cornell Meng IS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 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at767@cornell.edu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17885" y="3040628"/>
            <a:ext cx="2174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NYU Stern MBA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hrj26@cornell.edu</a:t>
            </a: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20940" t="-233" r="15895" b="233"/>
          <a:stretch/>
        </p:blipFill>
        <p:spPr>
          <a:xfrm>
            <a:off x="606197" y="1079812"/>
            <a:ext cx="1307479" cy="1374808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55807" y="2678538"/>
            <a:ext cx="2008261" cy="331669"/>
          </a:xfrm>
        </p:spPr>
        <p:txBody>
          <a:bodyPr/>
          <a:lstStyle/>
          <a:p>
            <a:pPr algn="ctr"/>
            <a:r>
              <a:rPr lang="en-US" sz="1800" dirty="0"/>
              <a:t>Janul Hernandez</a:t>
            </a:r>
          </a:p>
        </p:txBody>
      </p:sp>
    </p:spTree>
    <p:extLst>
      <p:ext uri="{BB962C8B-B14F-4D97-AF65-F5344CB8AC3E}">
        <p14:creationId xmlns:p14="http://schemas.microsoft.com/office/powerpoint/2010/main" val="24073927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t="11450" r="78241"/>
          <a:stretch/>
        </p:blipFill>
        <p:spPr>
          <a:xfrm>
            <a:off x="-1" y="0"/>
            <a:ext cx="2302933" cy="5143500"/>
          </a:xfrm>
          <a:prstGeom prst="rect">
            <a:avLst/>
          </a:prstGeom>
        </p:spPr>
      </p:pic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828130" y="1180121"/>
            <a:ext cx="5289531" cy="39525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AML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3068" y="228828"/>
            <a:ext cx="215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79765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AML detection is a growing industry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5494" y="1160806"/>
            <a:ext cx="7852995" cy="3542604"/>
          </a:xfrm>
        </p:spPr>
        <p:txBody>
          <a:bodyPr/>
          <a:lstStyle/>
          <a:p>
            <a:pPr>
              <a:spcAft>
                <a:spcPts val="2400"/>
              </a:spcAft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$3.5 trillion</a:t>
            </a:r>
            <a:r>
              <a:rPr lang="en-US" sz="2000" dirty="0"/>
              <a:t> passes through the market from money laundering annually - 80% of the world's illegal income. </a:t>
            </a:r>
          </a:p>
          <a:p>
            <a:pPr>
              <a:spcAft>
                <a:spcPts val="2400"/>
              </a:spcAft>
              <a:buFont typeface="+mj-lt"/>
              <a:buAutoNum type="arabicPeriod"/>
            </a:pPr>
            <a:r>
              <a:rPr lang="en-US" sz="2000" dirty="0"/>
              <a:t>Fraud Detection and Prevention market is expected to be $14 Billion in 2016 to $33 Billion by 2021, growing at 18%.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3076628"/>
            <a:ext cx="9194519" cy="2063020"/>
            <a:chOff x="-516610" y="1880461"/>
            <a:chExt cx="12066390" cy="2734056"/>
          </a:xfrm>
        </p:grpSpPr>
        <p:pic>
          <p:nvPicPr>
            <p:cNvPr id="9" name="Picture 8" descr="Image result for human traffick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6610" y="1880461"/>
              <a:ext cx="4296194" cy="273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terror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820" y="1880461"/>
              <a:ext cx="5066960" cy="273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child soldi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969" y="1880461"/>
              <a:ext cx="4547454" cy="273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030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AML process is static and slow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Current anti-money laundering solutions are static with set scenarios and thresholds.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Current SARS reporting guidelines cast a wide net creating reports for innocent transactions leading to 9.4% refusal rates.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Machine Learning is being leveraged in credit risk analysis but not AML.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MONEY LAUNDERI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7188" y="4090296"/>
            <a:ext cx="8147212" cy="933002"/>
          </a:xfrm>
        </p:spPr>
        <p:txBody>
          <a:bodyPr/>
          <a:lstStyle/>
          <a:p>
            <a:r>
              <a:rPr lang="en-US" sz="2400" dirty="0"/>
              <a:t>How might </a:t>
            </a:r>
            <a:r>
              <a:rPr lang="en-US" sz="2400" i="1" dirty="0"/>
              <a:t>DUNS</a:t>
            </a:r>
            <a:r>
              <a:rPr lang="en-US" sz="2400" dirty="0"/>
              <a:t> help institutional clients to detect money laundering </a:t>
            </a:r>
            <a:r>
              <a:rPr lang="en-US" sz="2400" dirty="0">
                <a:solidFill>
                  <a:srgbClr val="FF0000"/>
                </a:solidFill>
              </a:rPr>
              <a:t>more dynamically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DUNS is your Data Science tool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7" y="1202266"/>
            <a:ext cx="8520560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/>
          </p:cNvSpPr>
          <p:nvPr/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211504" y="79690"/>
            <a:ext cx="7103301" cy="580171"/>
          </a:xfrm>
          <a:prstGeom prst="rect">
            <a:avLst/>
          </a:prstGeom>
        </p:spPr>
        <p:txBody>
          <a:bodyPr lIns="57397" tIns="28698" rIns="57397" bIns="28698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Can project DUNS help banks detect Money Laundering?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47410541"/>
              </p:ext>
            </p:extLst>
          </p:nvPr>
        </p:nvGraphicFramePr>
        <p:xfrm>
          <a:off x="318710" y="1040524"/>
          <a:ext cx="8421692" cy="2427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65896" y="3034211"/>
            <a:ext cx="262641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 9 years of gathered transaction information from Czech Bank (1993-1999)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of 1,056,320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6554" y="3034211"/>
            <a:ext cx="25973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Looked at socio-economic, transaction, and sentiment events.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RCART and anomaly detection to build decision tree.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8060" y="3034211"/>
            <a:ext cx="2497258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Dynamically set thresholds and scenarios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Visualized for easy interpretation of transaction flows.</a:t>
            </a:r>
          </a:p>
        </p:txBody>
      </p:sp>
    </p:spTree>
    <p:extLst>
      <p:ext uri="{BB962C8B-B14F-4D97-AF65-F5344CB8AC3E}">
        <p14:creationId xmlns:p14="http://schemas.microsoft.com/office/powerpoint/2010/main" val="43967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25" y="2618808"/>
            <a:ext cx="2524692" cy="25246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8655" y="1209065"/>
            <a:ext cx="4439747" cy="3013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DUNS algorithm flagged 33,637 of 321,351 with </a:t>
            </a:r>
            <a:r>
              <a:rPr lang="en-US" dirty="0">
                <a:solidFill>
                  <a:srgbClr val="FF0000"/>
                </a:solidFill>
              </a:rPr>
              <a:t>88.54%</a:t>
            </a:r>
            <a:r>
              <a:rPr lang="en-US" dirty="0"/>
              <a:t> accuracy.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Compared to automatic SARS generation according to FFIEC with </a:t>
            </a:r>
            <a:r>
              <a:rPr lang="en-US" dirty="0">
                <a:solidFill>
                  <a:srgbClr val="FF0000"/>
                </a:solidFill>
              </a:rPr>
              <a:t>67.54% </a:t>
            </a:r>
            <a:r>
              <a:rPr lang="en-US" dirty="0"/>
              <a:t>accuracy.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765" b="1761"/>
          <a:stretch/>
        </p:blipFill>
        <p:spPr>
          <a:xfrm>
            <a:off x="5556884" y="559310"/>
            <a:ext cx="2463833" cy="22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6479"/>
      </p:ext>
    </p:extLst>
  </p:cSld>
  <p:clrMapOvr>
    <a:masterClrMapping/>
  </p:clrMapOvr>
</p:sld>
</file>

<file path=ppt/theme/theme1.xml><?xml version="1.0" encoding="utf-8"?>
<a:theme xmlns:a="http://schemas.openxmlformats.org/drawingml/2006/main" name="NYU Schools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 Schools Master Template.potx</Template>
  <TotalTime>21063</TotalTime>
  <Words>381</Words>
  <Application>Microsoft Office PowerPoint</Application>
  <PresentationFormat>On-screen Show (16:9)</PresentationFormat>
  <Paragraphs>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Open Sans</vt:lpstr>
      <vt:lpstr>Roboto</vt:lpstr>
      <vt:lpstr>Wingdings</vt:lpstr>
      <vt:lpstr>NYU Schools Master Template</vt:lpstr>
      <vt:lpstr>PowerPoint Presentation</vt:lpstr>
      <vt:lpstr>Team Introduction</vt:lpstr>
      <vt:lpstr>PowerPoint Presentation</vt:lpstr>
      <vt:lpstr>AML detection is a growing industry</vt:lpstr>
      <vt:lpstr>AML process is static and slow</vt:lpstr>
      <vt:lpstr>PowerPoint Presentation</vt:lpstr>
      <vt:lpstr>Project DUNS is your Data Science tool </vt:lpstr>
      <vt:lpstr>PowerPoint Presentation</vt:lpstr>
      <vt:lpstr>Results</vt:lpstr>
      <vt:lpstr>PowerPoint Presentation</vt:lpstr>
      <vt:lpstr>Challenges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Janul Hernandez</cp:lastModifiedBy>
  <cp:revision>569</cp:revision>
  <cp:lastPrinted>2016-08-01T21:59:27Z</cp:lastPrinted>
  <dcterms:created xsi:type="dcterms:W3CDTF">2013-09-03T13:03:01Z</dcterms:created>
  <dcterms:modified xsi:type="dcterms:W3CDTF">2016-11-18T13:52:26Z</dcterms:modified>
</cp:coreProperties>
</file>